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64" r:id="rId2"/>
    <p:sldId id="256" r:id="rId3"/>
    <p:sldId id="257" r:id="rId4"/>
    <p:sldId id="260" r:id="rId5"/>
    <p:sldId id="259" r:id="rId6"/>
    <p:sldId id="258" r:id="rId7"/>
    <p:sldId id="261" r:id="rId8"/>
    <p:sldId id="262" r:id="rId9"/>
    <p:sldId id="263" r:id="rId10"/>
    <p:sldId id="265" r:id="rId11"/>
  </p:sldIdLst>
  <p:sldSz cx="14630400" cy="8229600"/>
  <p:notesSz cx="8229600" cy="14630400"/>
  <p:embeddedFontLst>
    <p:embeddedFont>
      <p:font typeface="Noto Sans TC" panose="020B0604020202020204" charset="-128"/>
      <p:regular r:id="rId13"/>
    </p:embeddedFon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Sora Medium" panose="020B0604020202020204" charset="0"/>
      <p:regular r:id="rId18"/>
    </p:embeddedFont>
  </p:embeddedFontLst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7070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1" d="100"/>
          <a:sy n="61" d="100"/>
        </p:scale>
        <p:origin x="61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906874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3227891" y="987627"/>
            <a:ext cx="7620997" cy="9114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5550"/>
              </a:lnSpc>
            </a:pPr>
            <a:r>
              <a:rPr lang="en-US" sz="80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INTEGRANTES</a:t>
            </a:r>
            <a:endParaRPr lang="en-US" sz="8000" dirty="0"/>
          </a:p>
        </p:txBody>
      </p:sp>
      <p:sp>
        <p:nvSpPr>
          <p:cNvPr id="3" name="Retângulo 2"/>
          <p:cNvSpPr/>
          <p:nvPr/>
        </p:nvSpPr>
        <p:spPr>
          <a:xfrm>
            <a:off x="395224" y="2391124"/>
            <a:ext cx="5006116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Eduardo </a:t>
            </a:r>
            <a:r>
              <a:rPr lang="pt-BR" sz="2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Cecilio</a:t>
            </a:r>
            <a:r>
              <a:rPr lang="pt-BR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Alves Santos – </a:t>
            </a:r>
            <a:r>
              <a:rPr lang="pt-BR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RA:824224719</a:t>
            </a:r>
          </a:p>
          <a:p>
            <a:endParaRPr lang="pt-BR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2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Kauan</a:t>
            </a:r>
            <a:r>
              <a:rPr lang="pt-BR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Camargo Miranda – </a:t>
            </a:r>
            <a:r>
              <a:rPr lang="pt-BR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RA: 825141414</a:t>
            </a:r>
            <a:r>
              <a:rPr lang="pt-BR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</a:p>
          <a:p>
            <a:endParaRPr lang="pt-BR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Lucas Tosta Piola – </a:t>
            </a:r>
            <a:r>
              <a:rPr lang="pt-BR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RA:825137169</a:t>
            </a:r>
          </a:p>
          <a:p>
            <a:endParaRPr lang="pt-BR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Victor Gonçalves Volpi –</a:t>
            </a:r>
            <a:r>
              <a:rPr lang="pt-BR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RA: 825117218</a:t>
            </a:r>
          </a:p>
          <a:p>
            <a:endParaRPr lang="pt-BR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Wagner </a:t>
            </a:r>
            <a:r>
              <a:rPr lang="pt-BR" sz="2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Quispe</a:t>
            </a:r>
            <a:r>
              <a:rPr lang="pt-BR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Espinal – </a:t>
            </a:r>
            <a:r>
              <a:rPr lang="pt-BR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RA:823154959</a:t>
            </a:r>
            <a:endParaRPr lang="pt-BR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tângulo 3"/>
          <p:cNvSpPr/>
          <p:nvPr/>
        </p:nvSpPr>
        <p:spPr>
          <a:xfrm>
            <a:off x="12707112" y="7650480"/>
            <a:ext cx="1874520" cy="579120"/>
          </a:xfrm>
          <a:prstGeom prst="rect">
            <a:avLst/>
          </a:prstGeom>
          <a:solidFill>
            <a:srgbClr val="07070C"/>
          </a:solidFill>
          <a:ln>
            <a:solidFill>
              <a:srgbClr val="0707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973353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Grátis: Obrigado pela atenção! - Material Claro e Objetivo em PDF para  Estudo Rápid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755495" cy="8299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49323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757952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Sistema de Alerta de Enchentes Baseado em IoT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224451"/>
            <a:ext cx="7556421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As enchentes urbanas são eventos recorrentes em diversas cidades brasileiras, resultando em perdas materiais significativas, danos à infraestrutura e riscos à vida humana. Estes desastres são agravados pela urbanização desordenada, impermeabilização do solo e mudanças climáticas.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5294114"/>
            <a:ext cx="7556421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Este trabalho propõe um sistema de alerta de enchentes baseado em Internet das Coisas (IoT), voltado para áreas urbanas vulneráveis. A solução utiliza sensores de nível de água conectados a microcontroladores ESP32 e redes de comunicação LoRaWAN ou Wi-Fi para monitoramento em tempo real, processamento em nuvem e geração de alertas automáticos.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62345" y="966549"/>
            <a:ext cx="7408783" cy="5913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50"/>
              </a:lnSpc>
              <a:buNone/>
            </a:pPr>
            <a:r>
              <a:rPr lang="en-US" sz="37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Introdução e Contextualização</a:t>
            </a:r>
            <a:endParaRPr lang="en-US" sz="3700" dirty="0"/>
          </a:p>
        </p:txBody>
      </p:sp>
      <p:sp>
        <p:nvSpPr>
          <p:cNvPr id="4" name="Shape 1"/>
          <p:cNvSpPr/>
          <p:nvPr/>
        </p:nvSpPr>
        <p:spPr>
          <a:xfrm>
            <a:off x="662345" y="1841778"/>
            <a:ext cx="425768" cy="425768"/>
          </a:xfrm>
          <a:prstGeom prst="roundRect">
            <a:avLst>
              <a:gd name="adj" fmla="val 6668"/>
            </a:avLst>
          </a:prstGeom>
          <a:solidFill>
            <a:srgbClr val="26262B"/>
          </a:solidFill>
          <a:ln/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306" y="1877258"/>
            <a:ext cx="283845" cy="354806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277303" y="1906786"/>
            <a:ext cx="2365653" cy="2956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Desafios Urbanos</a:t>
            </a:r>
            <a:endParaRPr lang="en-US" sz="1850" dirty="0"/>
          </a:p>
        </p:txBody>
      </p:sp>
      <p:sp>
        <p:nvSpPr>
          <p:cNvPr id="7" name="Text 3"/>
          <p:cNvSpPr/>
          <p:nvPr/>
        </p:nvSpPr>
        <p:spPr>
          <a:xfrm>
            <a:off x="1277303" y="2315885"/>
            <a:ext cx="7204353" cy="6057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Enchentes urbanas causadas por urbanização desordenada, impermeabilização do solo e ausência de políticas públicas eficazes de monitoramento.</a:t>
            </a:r>
            <a:endParaRPr lang="en-US" sz="1450" dirty="0"/>
          </a:p>
        </p:txBody>
      </p:sp>
      <p:sp>
        <p:nvSpPr>
          <p:cNvPr id="8" name="Shape 4"/>
          <p:cNvSpPr/>
          <p:nvPr/>
        </p:nvSpPr>
        <p:spPr>
          <a:xfrm>
            <a:off x="662345" y="3300174"/>
            <a:ext cx="425768" cy="425768"/>
          </a:xfrm>
          <a:prstGeom prst="roundRect">
            <a:avLst>
              <a:gd name="adj" fmla="val 6668"/>
            </a:avLst>
          </a:prstGeom>
          <a:solidFill>
            <a:srgbClr val="26262B"/>
          </a:solidFill>
          <a:ln/>
        </p:spPr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3306" y="3335655"/>
            <a:ext cx="283845" cy="35480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277303" y="3365183"/>
            <a:ext cx="2776537" cy="2956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Soluções Tecnológicas</a:t>
            </a:r>
            <a:endParaRPr lang="en-US" sz="1850" dirty="0"/>
          </a:p>
        </p:txBody>
      </p:sp>
      <p:sp>
        <p:nvSpPr>
          <p:cNvPr id="11" name="Text 6"/>
          <p:cNvSpPr/>
          <p:nvPr/>
        </p:nvSpPr>
        <p:spPr>
          <a:xfrm>
            <a:off x="1277303" y="3774281"/>
            <a:ext cx="7204353" cy="6057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Necessidade de detecção precoce de situações de risco e acionamento de alertas em tempo real para população e autoridades.</a:t>
            </a:r>
            <a:endParaRPr lang="en-US" sz="1450" dirty="0"/>
          </a:p>
        </p:txBody>
      </p:sp>
      <p:sp>
        <p:nvSpPr>
          <p:cNvPr id="12" name="Shape 7"/>
          <p:cNvSpPr/>
          <p:nvPr/>
        </p:nvSpPr>
        <p:spPr>
          <a:xfrm>
            <a:off x="662345" y="4758571"/>
            <a:ext cx="425768" cy="425768"/>
          </a:xfrm>
          <a:prstGeom prst="roundRect">
            <a:avLst>
              <a:gd name="adj" fmla="val 6668"/>
            </a:avLst>
          </a:prstGeom>
          <a:solidFill>
            <a:srgbClr val="26262B"/>
          </a:solidFill>
          <a:ln/>
        </p:spPr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3306" y="4794052"/>
            <a:ext cx="283845" cy="354806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277303" y="4823579"/>
            <a:ext cx="2365653" cy="2956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Internet das Coisas</a:t>
            </a:r>
            <a:endParaRPr lang="en-US" sz="1850" dirty="0"/>
          </a:p>
        </p:txBody>
      </p:sp>
      <p:sp>
        <p:nvSpPr>
          <p:cNvPr id="15" name="Text 9"/>
          <p:cNvSpPr/>
          <p:nvPr/>
        </p:nvSpPr>
        <p:spPr>
          <a:xfrm>
            <a:off x="1277303" y="5232678"/>
            <a:ext cx="7204353" cy="6057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IoT como ferramenta promissora para criação de sistemas automatizados de coleta, transmissão e análise de dados ambientais.</a:t>
            </a:r>
            <a:endParaRPr lang="en-US" sz="1450" dirty="0"/>
          </a:p>
        </p:txBody>
      </p:sp>
      <p:sp>
        <p:nvSpPr>
          <p:cNvPr id="16" name="Text 10"/>
          <p:cNvSpPr/>
          <p:nvPr/>
        </p:nvSpPr>
        <p:spPr>
          <a:xfrm>
            <a:off x="662345" y="6051352"/>
            <a:ext cx="7819311" cy="12115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 proposta visa aumentar a capacidade de resposta a desastres, reduzir danos e contribuir para a construção de cidades mais resilientes e seguras, alinhando-se aos princípios de Cidades Inteligentes e promovendo a integração entre infraestrutura tecnológica e gestão pública.</a:t>
            </a:r>
            <a:endParaRPr lang="en-US" sz="14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4969" y="596146"/>
            <a:ext cx="5035748" cy="6294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9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Referencial Teórico</a:t>
            </a:r>
            <a:endParaRPr lang="en-US" sz="3950" dirty="0"/>
          </a:p>
        </p:txBody>
      </p:sp>
      <p:sp>
        <p:nvSpPr>
          <p:cNvPr id="3" name="Text 1"/>
          <p:cNvSpPr/>
          <p:nvPr/>
        </p:nvSpPr>
        <p:spPr>
          <a:xfrm>
            <a:off x="2181701" y="1893332"/>
            <a:ext cx="2517815" cy="3146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450"/>
              </a:lnSpc>
              <a:buNone/>
            </a:pPr>
            <a:r>
              <a:rPr lang="en-US" sz="19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Internet das Coisas</a:t>
            </a:r>
            <a:endParaRPr lang="en-US" sz="1950" dirty="0"/>
          </a:p>
        </p:txBody>
      </p:sp>
      <p:sp>
        <p:nvSpPr>
          <p:cNvPr id="4" name="Text 2"/>
          <p:cNvSpPr/>
          <p:nvPr/>
        </p:nvSpPr>
        <p:spPr>
          <a:xfrm>
            <a:off x="704969" y="2328863"/>
            <a:ext cx="3994547" cy="12892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Paradigma que permite interconexão de dispositivos físicos via internet, viabilizando coleta e análise de dados em tempo real</a:t>
            </a:r>
            <a:endParaRPr lang="en-US" sz="15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1578" y="1720572"/>
            <a:ext cx="4627126" cy="4627126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7362" y="2682657"/>
            <a:ext cx="301347" cy="37671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930765" y="1628418"/>
            <a:ext cx="3635812" cy="3146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Sistemas de Monitoramento</a:t>
            </a:r>
            <a:endParaRPr lang="en-US" sz="1950" dirty="0"/>
          </a:p>
        </p:txBody>
      </p:sp>
      <p:sp>
        <p:nvSpPr>
          <p:cNvPr id="8" name="Text 4"/>
          <p:cNvSpPr/>
          <p:nvPr/>
        </p:nvSpPr>
        <p:spPr>
          <a:xfrm>
            <a:off x="9930765" y="2063948"/>
            <a:ext cx="3994666" cy="9669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Compostos por sensores, redes e plataformas para acompanhar variáveis ambientais e detectar desastres</a:t>
            </a:r>
            <a:endParaRPr lang="en-US" sz="15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1578" y="1720572"/>
            <a:ext cx="4627126" cy="4627126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22240" y="2414409"/>
            <a:ext cx="301347" cy="37671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0031492" y="3332917"/>
            <a:ext cx="2517815" cy="3146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Enchentes Urbanas</a:t>
            </a:r>
            <a:endParaRPr lang="en-US" sz="1950" dirty="0"/>
          </a:p>
        </p:txBody>
      </p:sp>
      <p:sp>
        <p:nvSpPr>
          <p:cNvPr id="12" name="Text 6"/>
          <p:cNvSpPr/>
          <p:nvPr/>
        </p:nvSpPr>
        <p:spPr>
          <a:xfrm>
            <a:off x="10031492" y="3768447"/>
            <a:ext cx="3893939" cy="9669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Fenômenos recorrentes causados por impermeabilização do solo e urbanização desordenada</a:t>
            </a:r>
            <a:endParaRPr lang="en-US" sz="15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01578" y="1720572"/>
            <a:ext cx="4627126" cy="4627126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59845" y="4124146"/>
            <a:ext cx="301347" cy="376714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9930765" y="5037415"/>
            <a:ext cx="2517815" cy="3146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Comunicação</a:t>
            </a:r>
            <a:endParaRPr lang="en-US" sz="1950" dirty="0"/>
          </a:p>
        </p:txBody>
      </p:sp>
      <p:sp>
        <p:nvSpPr>
          <p:cNvPr id="16" name="Text 8"/>
          <p:cNvSpPr/>
          <p:nvPr/>
        </p:nvSpPr>
        <p:spPr>
          <a:xfrm>
            <a:off x="9930765" y="5472946"/>
            <a:ext cx="3994666" cy="9669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LoRaWAN e Wi-Fi como tecnologias essenciais para sistemas IoT em ambientes urbanos</a:t>
            </a:r>
            <a:endParaRPr lang="en-US" sz="1550" dirty="0"/>
          </a:p>
        </p:txBody>
      </p:sp>
      <p:pic>
        <p:nvPicPr>
          <p:cNvPr id="17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01578" y="1720572"/>
            <a:ext cx="4627126" cy="4627126"/>
          </a:xfrm>
          <a:prstGeom prst="rect">
            <a:avLst/>
          </a:prstGeom>
        </p:spPr>
      </p:pic>
      <p:pic>
        <p:nvPicPr>
          <p:cNvPr id="18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92650" y="5448955"/>
            <a:ext cx="301347" cy="376714"/>
          </a:xfrm>
          <a:prstGeom prst="rect">
            <a:avLst/>
          </a:prstGeom>
        </p:spPr>
      </p:pic>
      <p:sp>
        <p:nvSpPr>
          <p:cNvPr id="19" name="Text 9"/>
          <p:cNvSpPr/>
          <p:nvPr/>
        </p:nvSpPr>
        <p:spPr>
          <a:xfrm>
            <a:off x="2029658" y="4772382"/>
            <a:ext cx="2669858" cy="3146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450"/>
              </a:lnSpc>
              <a:buNone/>
            </a:pPr>
            <a:r>
              <a:rPr lang="en-US" sz="19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Cidades Inteligentes</a:t>
            </a:r>
            <a:endParaRPr lang="en-US" sz="1950" dirty="0"/>
          </a:p>
        </p:txBody>
      </p:sp>
      <p:sp>
        <p:nvSpPr>
          <p:cNvPr id="20" name="Text 10"/>
          <p:cNvSpPr/>
          <p:nvPr/>
        </p:nvSpPr>
        <p:spPr>
          <a:xfrm>
            <a:off x="704969" y="5207913"/>
            <a:ext cx="3994547" cy="6446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Uso de TICs para melhorar serviços públicos e qualidade de vida dos cidadãos</a:t>
            </a:r>
            <a:endParaRPr lang="en-US" sz="1550" dirty="0"/>
          </a:p>
        </p:txBody>
      </p:sp>
      <p:pic>
        <p:nvPicPr>
          <p:cNvPr id="21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001578" y="1720572"/>
            <a:ext cx="4627126" cy="4627126"/>
          </a:xfrm>
          <a:prstGeom prst="rect">
            <a:avLst/>
          </a:prstGeom>
        </p:spPr>
      </p:pic>
      <p:pic>
        <p:nvPicPr>
          <p:cNvPr id="22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710059" y="4558129"/>
            <a:ext cx="301347" cy="376714"/>
          </a:xfrm>
          <a:prstGeom prst="rect">
            <a:avLst/>
          </a:prstGeom>
        </p:spPr>
      </p:pic>
      <p:sp>
        <p:nvSpPr>
          <p:cNvPr id="23" name="Text 11"/>
          <p:cNvSpPr/>
          <p:nvPr/>
        </p:nvSpPr>
        <p:spPr>
          <a:xfrm>
            <a:off x="704969" y="6666428"/>
            <a:ext cx="13220462" cy="9669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O referencial teórico aborda conceitos fundamentais para o desenvolvimento do sistema, incluindo IoT, sistemas de monitoramento ambiental, enchentes urbanas, tecnologias de comunicação, computação em nuvem e o conceito de Cidades Inteligentes, estabelecendo as bases científicas para a proposta.</a:t>
            </a:r>
            <a:endParaRPr lang="en-US" sz="1550" dirty="0"/>
          </a:p>
        </p:txBody>
      </p:sp>
      <p:sp>
        <p:nvSpPr>
          <p:cNvPr id="24" name="Retângulo 23"/>
          <p:cNvSpPr/>
          <p:nvPr/>
        </p:nvSpPr>
        <p:spPr>
          <a:xfrm>
            <a:off x="12755880" y="7650480"/>
            <a:ext cx="1874520" cy="579120"/>
          </a:xfrm>
          <a:prstGeom prst="rect">
            <a:avLst/>
          </a:prstGeom>
          <a:solidFill>
            <a:srgbClr val="07070C"/>
          </a:solidFill>
          <a:ln>
            <a:solidFill>
              <a:srgbClr val="0707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25051" y="515898"/>
            <a:ext cx="7866698" cy="1140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Metodologia de Desenvolvimento</a:t>
            </a:r>
            <a:endParaRPr lang="en-US" sz="3550" dirty="0"/>
          </a:p>
        </p:txBody>
      </p:sp>
      <p:sp>
        <p:nvSpPr>
          <p:cNvPr id="4" name="Shape 1"/>
          <p:cNvSpPr/>
          <p:nvPr/>
        </p:nvSpPr>
        <p:spPr>
          <a:xfrm>
            <a:off x="6125051" y="1930241"/>
            <a:ext cx="182404" cy="1343263"/>
          </a:xfrm>
          <a:prstGeom prst="roundRect">
            <a:avLst>
              <a:gd name="adj" fmla="val 15007"/>
            </a:avLst>
          </a:prstGeom>
          <a:solidFill>
            <a:srgbClr val="26262B"/>
          </a:solidFill>
          <a:ln/>
        </p:spPr>
      </p:sp>
      <p:sp>
        <p:nvSpPr>
          <p:cNvPr id="5" name="Text 2"/>
          <p:cNvSpPr/>
          <p:nvPr/>
        </p:nvSpPr>
        <p:spPr>
          <a:xfrm>
            <a:off x="6489859" y="2112645"/>
            <a:ext cx="3309580" cy="285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Levantamento de Requisitos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489859" y="2507218"/>
            <a:ext cx="7501890" cy="5838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Identificação das necessidades técnicas e sociais para o desenvolvimento do sistema de alerta, considerando características específicas das áreas vulneráveis.</a:t>
            </a:r>
            <a:endParaRPr lang="en-US" sz="1400" dirty="0"/>
          </a:p>
        </p:txBody>
      </p:sp>
      <p:sp>
        <p:nvSpPr>
          <p:cNvPr id="7" name="Shape 4"/>
          <p:cNvSpPr/>
          <p:nvPr/>
        </p:nvSpPr>
        <p:spPr>
          <a:xfrm>
            <a:off x="6398776" y="3410307"/>
            <a:ext cx="182404" cy="1343263"/>
          </a:xfrm>
          <a:prstGeom prst="roundRect">
            <a:avLst>
              <a:gd name="adj" fmla="val 15007"/>
            </a:avLst>
          </a:prstGeom>
          <a:solidFill>
            <a:srgbClr val="26262B"/>
          </a:solidFill>
          <a:ln/>
        </p:spPr>
      </p:sp>
      <p:sp>
        <p:nvSpPr>
          <p:cNvPr id="8" name="Text 5"/>
          <p:cNvSpPr/>
          <p:nvPr/>
        </p:nvSpPr>
        <p:spPr>
          <a:xfrm>
            <a:off x="6763583" y="3592711"/>
            <a:ext cx="4731544" cy="285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Escolha e Configuração dos Dispositivos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6763583" y="3987284"/>
            <a:ext cx="7228165" cy="5838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Seleção dos sensores de nível de água, microcontroladores ESP32 e módulos de comunicação adequados para o ambiente de implementação.</a:t>
            </a:r>
            <a:endParaRPr lang="en-US" sz="1400" dirty="0"/>
          </a:p>
        </p:txBody>
      </p:sp>
      <p:sp>
        <p:nvSpPr>
          <p:cNvPr id="10" name="Shape 7"/>
          <p:cNvSpPr/>
          <p:nvPr/>
        </p:nvSpPr>
        <p:spPr>
          <a:xfrm>
            <a:off x="6672501" y="4890373"/>
            <a:ext cx="182404" cy="1343263"/>
          </a:xfrm>
          <a:prstGeom prst="roundRect">
            <a:avLst>
              <a:gd name="adj" fmla="val 15007"/>
            </a:avLst>
          </a:prstGeom>
          <a:solidFill>
            <a:srgbClr val="26262B"/>
          </a:solidFill>
          <a:ln/>
        </p:spPr>
      </p:sp>
      <p:sp>
        <p:nvSpPr>
          <p:cNvPr id="11" name="Text 8"/>
          <p:cNvSpPr/>
          <p:nvPr/>
        </p:nvSpPr>
        <p:spPr>
          <a:xfrm>
            <a:off x="7037308" y="5072777"/>
            <a:ext cx="3589020" cy="285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Desenvolvimento do Protótipo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7037308" y="5467350"/>
            <a:ext cx="6954441" cy="5838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Montagem do sistema, integração entre hardware e software, configuração das redes de comunicação LoRaWAN ou Wi-Fi.</a:t>
            </a:r>
            <a:endParaRPr lang="en-US" sz="1400" dirty="0"/>
          </a:p>
        </p:txBody>
      </p:sp>
      <p:sp>
        <p:nvSpPr>
          <p:cNvPr id="13" name="Shape 10"/>
          <p:cNvSpPr/>
          <p:nvPr/>
        </p:nvSpPr>
        <p:spPr>
          <a:xfrm>
            <a:off x="6946225" y="6370439"/>
            <a:ext cx="182404" cy="1343263"/>
          </a:xfrm>
          <a:prstGeom prst="roundRect">
            <a:avLst>
              <a:gd name="adj" fmla="val 15007"/>
            </a:avLst>
          </a:prstGeom>
          <a:solidFill>
            <a:srgbClr val="26262B"/>
          </a:solidFill>
          <a:ln/>
        </p:spPr>
      </p:sp>
      <p:sp>
        <p:nvSpPr>
          <p:cNvPr id="14" name="Text 11"/>
          <p:cNvSpPr/>
          <p:nvPr/>
        </p:nvSpPr>
        <p:spPr>
          <a:xfrm>
            <a:off x="7311033" y="6552843"/>
            <a:ext cx="2815471" cy="285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Implementação e Testes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7311033" y="6947416"/>
            <a:ext cx="6680716" cy="5838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Desenvolvimento da plataforma em nuvem, criação das interfaces de alerta e validação do funcionamento completo do sistema.</a:t>
            </a:r>
            <a:endParaRPr lang="en-US" sz="1400" dirty="0"/>
          </a:p>
        </p:txBody>
      </p:sp>
      <p:sp>
        <p:nvSpPr>
          <p:cNvPr id="16" name="Retângulo 15"/>
          <p:cNvSpPr/>
          <p:nvPr/>
        </p:nvSpPr>
        <p:spPr>
          <a:xfrm>
            <a:off x="12755880" y="7650480"/>
            <a:ext cx="1874520" cy="579120"/>
          </a:xfrm>
          <a:prstGeom prst="rect">
            <a:avLst/>
          </a:prstGeom>
          <a:solidFill>
            <a:srgbClr val="07070C"/>
          </a:solidFill>
          <a:ln>
            <a:solidFill>
              <a:srgbClr val="0707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21149" y="489704"/>
            <a:ext cx="4714042" cy="5545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50"/>
              </a:lnSpc>
              <a:buNone/>
            </a:pPr>
            <a:r>
              <a:rPr lang="en-US" sz="3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Objetivos do Projeto</a:t>
            </a:r>
            <a:endParaRPr lang="en-US" sz="3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5413" y="1399222"/>
            <a:ext cx="1325404" cy="1022390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3338" y="1881068"/>
            <a:ext cx="249555" cy="31194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808220" y="1576626"/>
            <a:ext cx="2218492" cy="2771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Objetivo Geral</a:t>
            </a:r>
            <a:endParaRPr lang="en-US" sz="1700" dirty="0"/>
          </a:p>
        </p:txBody>
      </p:sp>
      <p:sp>
        <p:nvSpPr>
          <p:cNvPr id="6" name="Text 2"/>
          <p:cNvSpPr/>
          <p:nvPr/>
        </p:nvSpPr>
        <p:spPr>
          <a:xfrm>
            <a:off x="4808220" y="1960245"/>
            <a:ext cx="3797737" cy="2839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Desenvolver sistema de alerta baseado em IoT</a:t>
            </a:r>
            <a:endParaRPr lang="en-US" sz="1350" dirty="0"/>
          </a:p>
        </p:txBody>
      </p:sp>
      <p:sp>
        <p:nvSpPr>
          <p:cNvPr id="7" name="Shape 3"/>
          <p:cNvSpPr/>
          <p:nvPr/>
        </p:nvSpPr>
        <p:spPr>
          <a:xfrm>
            <a:off x="4675108" y="2434233"/>
            <a:ext cx="9289852" cy="11430"/>
          </a:xfrm>
          <a:prstGeom prst="roundRect">
            <a:avLst>
              <a:gd name="adj" fmla="val 232922"/>
            </a:avLst>
          </a:prstGeom>
          <a:solidFill>
            <a:srgbClr val="3F3F44"/>
          </a:solidFill>
          <a:ln/>
        </p:spPr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42711" y="2465903"/>
            <a:ext cx="2650808" cy="1022390"/>
          </a:xfrm>
          <a:prstGeom prst="rect">
            <a:avLst/>
          </a:prstGeom>
        </p:spPr>
      </p:pic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43338" y="2821067"/>
            <a:ext cx="249555" cy="311944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5470922" y="2643307"/>
            <a:ext cx="2385060" cy="2771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Sensores e Hardware</a:t>
            </a:r>
            <a:endParaRPr lang="en-US" sz="1700" dirty="0"/>
          </a:p>
        </p:txBody>
      </p:sp>
      <p:sp>
        <p:nvSpPr>
          <p:cNvPr id="11" name="Text 5"/>
          <p:cNvSpPr/>
          <p:nvPr/>
        </p:nvSpPr>
        <p:spPr>
          <a:xfrm>
            <a:off x="5470922" y="3026926"/>
            <a:ext cx="2385417" cy="2839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Projetar sensores com ESP32</a:t>
            </a:r>
            <a:endParaRPr lang="en-US" sz="1350" dirty="0"/>
          </a:p>
        </p:txBody>
      </p:sp>
      <p:sp>
        <p:nvSpPr>
          <p:cNvPr id="12" name="Shape 6"/>
          <p:cNvSpPr/>
          <p:nvPr/>
        </p:nvSpPr>
        <p:spPr>
          <a:xfrm>
            <a:off x="5337810" y="3500914"/>
            <a:ext cx="8627150" cy="11430"/>
          </a:xfrm>
          <a:prstGeom prst="roundRect">
            <a:avLst>
              <a:gd name="adj" fmla="val 232922"/>
            </a:avLst>
          </a:prstGeom>
          <a:solidFill>
            <a:srgbClr val="3F3F44"/>
          </a:solidFill>
          <a:ln/>
        </p:spPr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80009" y="3532584"/>
            <a:ext cx="3976211" cy="1022390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43338" y="3887748"/>
            <a:ext cx="249555" cy="311944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6133624" y="3709988"/>
            <a:ext cx="2218492" cy="2771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Comunicação</a:t>
            </a:r>
            <a:endParaRPr lang="en-US" sz="1700" dirty="0"/>
          </a:p>
        </p:txBody>
      </p:sp>
      <p:sp>
        <p:nvSpPr>
          <p:cNvPr id="16" name="Text 8"/>
          <p:cNvSpPr/>
          <p:nvPr/>
        </p:nvSpPr>
        <p:spPr>
          <a:xfrm>
            <a:off x="6133624" y="4093607"/>
            <a:ext cx="2775228" cy="2839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Estabelecer redes LoRaWAN/Wi-Fi</a:t>
            </a:r>
            <a:endParaRPr lang="en-US" sz="1350" dirty="0"/>
          </a:p>
        </p:txBody>
      </p:sp>
      <p:sp>
        <p:nvSpPr>
          <p:cNvPr id="17" name="Shape 9"/>
          <p:cNvSpPr/>
          <p:nvPr/>
        </p:nvSpPr>
        <p:spPr>
          <a:xfrm>
            <a:off x="6000512" y="4567595"/>
            <a:ext cx="7964448" cy="11430"/>
          </a:xfrm>
          <a:prstGeom prst="roundRect">
            <a:avLst>
              <a:gd name="adj" fmla="val 232922"/>
            </a:avLst>
          </a:prstGeom>
          <a:solidFill>
            <a:srgbClr val="3F3F44"/>
          </a:solidFill>
          <a:ln/>
        </p:spPr>
      </p:sp>
      <p:pic>
        <p:nvPicPr>
          <p:cNvPr id="1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17308" y="4599265"/>
            <a:ext cx="5301615" cy="1022390"/>
          </a:xfrm>
          <a:prstGeom prst="rect">
            <a:avLst/>
          </a:prstGeom>
        </p:spPr>
      </p:pic>
      <p:pic>
        <p:nvPicPr>
          <p:cNvPr id="1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43338" y="4954429"/>
            <a:ext cx="249555" cy="311944"/>
          </a:xfrm>
          <a:prstGeom prst="rect">
            <a:avLst/>
          </a:prstGeom>
        </p:spPr>
      </p:pic>
      <p:sp>
        <p:nvSpPr>
          <p:cNvPr id="20" name="Text 10"/>
          <p:cNvSpPr/>
          <p:nvPr/>
        </p:nvSpPr>
        <p:spPr>
          <a:xfrm>
            <a:off x="6796326" y="4776668"/>
            <a:ext cx="1987510" cy="2771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Processamento</a:t>
            </a:r>
            <a:endParaRPr lang="en-US" sz="1700" dirty="0"/>
          </a:p>
        </p:txBody>
      </p:sp>
      <p:sp>
        <p:nvSpPr>
          <p:cNvPr id="21" name="Text 11"/>
          <p:cNvSpPr/>
          <p:nvPr/>
        </p:nvSpPr>
        <p:spPr>
          <a:xfrm>
            <a:off x="6796326" y="5160288"/>
            <a:ext cx="1987510" cy="2839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Criar sistema em nuvem</a:t>
            </a:r>
            <a:endParaRPr lang="en-US" sz="1350" dirty="0"/>
          </a:p>
        </p:txBody>
      </p:sp>
      <p:sp>
        <p:nvSpPr>
          <p:cNvPr id="22" name="Shape 12"/>
          <p:cNvSpPr/>
          <p:nvPr/>
        </p:nvSpPr>
        <p:spPr>
          <a:xfrm>
            <a:off x="6663214" y="5634276"/>
            <a:ext cx="7301746" cy="11430"/>
          </a:xfrm>
          <a:prstGeom prst="roundRect">
            <a:avLst>
              <a:gd name="adj" fmla="val 232922"/>
            </a:avLst>
          </a:prstGeom>
          <a:solidFill>
            <a:srgbClr val="3F3F44"/>
          </a:solidFill>
          <a:ln/>
        </p:spPr>
      </p:sp>
      <p:pic>
        <p:nvPicPr>
          <p:cNvPr id="23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4606" y="5665946"/>
            <a:ext cx="6627019" cy="1022390"/>
          </a:xfrm>
          <a:prstGeom prst="rect">
            <a:avLst/>
          </a:prstGeom>
        </p:spPr>
      </p:pic>
      <p:pic>
        <p:nvPicPr>
          <p:cNvPr id="24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843338" y="6021110"/>
            <a:ext cx="249555" cy="311944"/>
          </a:xfrm>
          <a:prstGeom prst="rect">
            <a:avLst/>
          </a:prstGeom>
        </p:spPr>
      </p:pic>
      <p:sp>
        <p:nvSpPr>
          <p:cNvPr id="25" name="Text 13"/>
          <p:cNvSpPr/>
          <p:nvPr/>
        </p:nvSpPr>
        <p:spPr>
          <a:xfrm>
            <a:off x="7459027" y="5843349"/>
            <a:ext cx="2218492" cy="2771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Notificações</a:t>
            </a:r>
            <a:endParaRPr lang="en-US" sz="1700" dirty="0"/>
          </a:p>
        </p:txBody>
      </p:sp>
      <p:sp>
        <p:nvSpPr>
          <p:cNvPr id="26" name="Text 14"/>
          <p:cNvSpPr/>
          <p:nvPr/>
        </p:nvSpPr>
        <p:spPr>
          <a:xfrm>
            <a:off x="7459027" y="6226969"/>
            <a:ext cx="2893100" cy="2839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Desenvolver alertas automatizados</a:t>
            </a:r>
            <a:endParaRPr lang="en-US" sz="1350" dirty="0"/>
          </a:p>
        </p:txBody>
      </p:sp>
      <p:sp>
        <p:nvSpPr>
          <p:cNvPr id="27" name="Text 15"/>
          <p:cNvSpPr/>
          <p:nvPr/>
        </p:nvSpPr>
        <p:spPr>
          <a:xfrm>
            <a:off x="621149" y="6888004"/>
            <a:ext cx="13388102" cy="8518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O projeto tem como objetivo principal desenvolver um sistema completo de alerta de enchentes para áreas urbanas vulneráveis. Os objetivos específicos incluem a implementação de sensores de nível de água, estabelecimento de comunicação eficiente, processamento em nuvem, mecanismos de notificação e validação da eficiência do sistema em ambiente de teste.</a:t>
            </a:r>
            <a:endParaRPr lang="en-US" sz="1350" dirty="0"/>
          </a:p>
        </p:txBody>
      </p:sp>
      <p:sp>
        <p:nvSpPr>
          <p:cNvPr id="28" name="Retângulo 27"/>
          <p:cNvSpPr/>
          <p:nvPr/>
        </p:nvSpPr>
        <p:spPr>
          <a:xfrm>
            <a:off x="12755880" y="7650480"/>
            <a:ext cx="1874520" cy="579120"/>
          </a:xfrm>
          <a:prstGeom prst="rect">
            <a:avLst/>
          </a:prstGeom>
          <a:solidFill>
            <a:srgbClr val="07070C"/>
          </a:solidFill>
          <a:ln>
            <a:solidFill>
              <a:srgbClr val="0707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138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77188" y="464225"/>
            <a:ext cx="7110532" cy="5275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Arquitetura do Sistema Proposto</a:t>
            </a:r>
            <a:endParaRPr lang="en-US" sz="33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7188" y="1244918"/>
            <a:ext cx="844034" cy="163056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089934" y="1413629"/>
            <a:ext cx="2905839" cy="2637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Camada de Sensoriamento</a:t>
            </a:r>
            <a:endParaRPr lang="en-US" sz="1650" dirty="0"/>
          </a:p>
        </p:txBody>
      </p:sp>
      <p:sp>
        <p:nvSpPr>
          <p:cNvPr id="6" name="Text 2"/>
          <p:cNvSpPr/>
          <p:nvPr/>
        </p:nvSpPr>
        <p:spPr>
          <a:xfrm>
            <a:off x="7089934" y="1778556"/>
            <a:ext cx="6949678" cy="2700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Sensores de nível de água</a:t>
            </a:r>
            <a:endParaRPr lang="en-US" sz="1300" dirty="0"/>
          </a:p>
        </p:txBody>
      </p:sp>
      <p:sp>
        <p:nvSpPr>
          <p:cNvPr id="7" name="Text 3"/>
          <p:cNvSpPr/>
          <p:nvPr/>
        </p:nvSpPr>
        <p:spPr>
          <a:xfrm>
            <a:off x="7089934" y="2107644"/>
            <a:ext cx="6949678" cy="2700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Microcontroladores ESP32</a:t>
            </a:r>
            <a:endParaRPr lang="en-US" sz="1300" dirty="0"/>
          </a:p>
        </p:txBody>
      </p:sp>
      <p:sp>
        <p:nvSpPr>
          <p:cNvPr id="8" name="Text 4"/>
          <p:cNvSpPr/>
          <p:nvPr/>
        </p:nvSpPr>
        <p:spPr>
          <a:xfrm>
            <a:off x="7089934" y="2436733"/>
            <a:ext cx="6949678" cy="2700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Alimentação por energia solar</a:t>
            </a:r>
            <a:endParaRPr lang="en-US" sz="13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77188" y="2875478"/>
            <a:ext cx="844034" cy="163056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089934" y="3044190"/>
            <a:ext cx="2755463" cy="2637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Camada de Comunicação</a:t>
            </a:r>
            <a:endParaRPr lang="en-US" sz="1650" dirty="0"/>
          </a:p>
        </p:txBody>
      </p:sp>
      <p:sp>
        <p:nvSpPr>
          <p:cNvPr id="11" name="Text 6"/>
          <p:cNvSpPr/>
          <p:nvPr/>
        </p:nvSpPr>
        <p:spPr>
          <a:xfrm>
            <a:off x="7089934" y="3409117"/>
            <a:ext cx="6949678" cy="2700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Redes LoRaWAN para áreas extensas</a:t>
            </a:r>
            <a:endParaRPr lang="en-US" sz="1300" dirty="0"/>
          </a:p>
        </p:txBody>
      </p:sp>
      <p:sp>
        <p:nvSpPr>
          <p:cNvPr id="12" name="Text 7"/>
          <p:cNvSpPr/>
          <p:nvPr/>
        </p:nvSpPr>
        <p:spPr>
          <a:xfrm>
            <a:off x="7089934" y="3738205"/>
            <a:ext cx="6949678" cy="2700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Wi-Fi para áreas com infraestrutura</a:t>
            </a:r>
            <a:endParaRPr lang="en-US" sz="1300" dirty="0"/>
          </a:p>
        </p:txBody>
      </p:sp>
      <p:sp>
        <p:nvSpPr>
          <p:cNvPr id="13" name="Text 8"/>
          <p:cNvSpPr/>
          <p:nvPr/>
        </p:nvSpPr>
        <p:spPr>
          <a:xfrm>
            <a:off x="7089934" y="4067294"/>
            <a:ext cx="6949678" cy="2700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Protocolos de segurança</a:t>
            </a:r>
            <a:endParaRPr lang="en-US" sz="1300" dirty="0"/>
          </a:p>
        </p:txBody>
      </p:sp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77188" y="4506039"/>
            <a:ext cx="844034" cy="1630561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7089934" y="4674751"/>
            <a:ext cx="2938582" cy="2637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Camada de Processamento</a:t>
            </a:r>
            <a:endParaRPr lang="en-US" sz="1650" dirty="0"/>
          </a:p>
        </p:txBody>
      </p:sp>
      <p:sp>
        <p:nvSpPr>
          <p:cNvPr id="16" name="Text 10"/>
          <p:cNvSpPr/>
          <p:nvPr/>
        </p:nvSpPr>
        <p:spPr>
          <a:xfrm>
            <a:off x="7089934" y="5039678"/>
            <a:ext cx="6949678" cy="2700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Serviços em nuvem</a:t>
            </a:r>
            <a:endParaRPr lang="en-US" sz="1300" dirty="0"/>
          </a:p>
        </p:txBody>
      </p:sp>
      <p:sp>
        <p:nvSpPr>
          <p:cNvPr id="17" name="Text 11"/>
          <p:cNvSpPr/>
          <p:nvPr/>
        </p:nvSpPr>
        <p:spPr>
          <a:xfrm>
            <a:off x="7089934" y="5368766"/>
            <a:ext cx="6949678" cy="2700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Análise de dados em tempo real</a:t>
            </a:r>
            <a:endParaRPr lang="en-US" sz="1300" dirty="0"/>
          </a:p>
        </p:txBody>
      </p:sp>
      <p:sp>
        <p:nvSpPr>
          <p:cNvPr id="18" name="Text 12"/>
          <p:cNvSpPr/>
          <p:nvPr/>
        </p:nvSpPr>
        <p:spPr>
          <a:xfrm>
            <a:off x="7089934" y="5697855"/>
            <a:ext cx="6949678" cy="2700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Algoritmos preditivos</a:t>
            </a:r>
            <a:endParaRPr lang="en-US" sz="1300" dirty="0"/>
          </a:p>
        </p:txBody>
      </p:sp>
      <p:pic>
        <p:nvPicPr>
          <p:cNvPr id="19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77188" y="6136600"/>
            <a:ext cx="844034" cy="1630561"/>
          </a:xfrm>
          <a:prstGeom prst="rect">
            <a:avLst/>
          </a:prstGeom>
        </p:spPr>
      </p:pic>
      <p:sp>
        <p:nvSpPr>
          <p:cNvPr id="20" name="Text 13"/>
          <p:cNvSpPr/>
          <p:nvPr/>
        </p:nvSpPr>
        <p:spPr>
          <a:xfrm>
            <a:off x="7089934" y="6305312"/>
            <a:ext cx="2110026" cy="2637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Camada de Alerta</a:t>
            </a:r>
            <a:endParaRPr lang="en-US" sz="1650" dirty="0"/>
          </a:p>
        </p:txBody>
      </p:sp>
      <p:sp>
        <p:nvSpPr>
          <p:cNvPr id="21" name="Text 14"/>
          <p:cNvSpPr/>
          <p:nvPr/>
        </p:nvSpPr>
        <p:spPr>
          <a:xfrm>
            <a:off x="7089934" y="6670238"/>
            <a:ext cx="6949678" cy="2700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Aplicativo móvel</a:t>
            </a:r>
            <a:endParaRPr lang="en-US" sz="1300" dirty="0"/>
          </a:p>
        </p:txBody>
      </p:sp>
      <p:sp>
        <p:nvSpPr>
          <p:cNvPr id="22" name="Text 15"/>
          <p:cNvSpPr/>
          <p:nvPr/>
        </p:nvSpPr>
        <p:spPr>
          <a:xfrm>
            <a:off x="7089934" y="6999327"/>
            <a:ext cx="6949678" cy="2700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Mensagens SMS</a:t>
            </a:r>
            <a:endParaRPr lang="en-US" sz="1300" dirty="0"/>
          </a:p>
        </p:txBody>
      </p:sp>
      <p:sp>
        <p:nvSpPr>
          <p:cNvPr id="23" name="Text 16"/>
          <p:cNvSpPr/>
          <p:nvPr/>
        </p:nvSpPr>
        <p:spPr>
          <a:xfrm>
            <a:off x="7089934" y="7328416"/>
            <a:ext cx="6949678" cy="2700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Painéis informativos públicos</a:t>
            </a:r>
            <a:endParaRPr lang="en-US" sz="1300" dirty="0"/>
          </a:p>
        </p:txBody>
      </p:sp>
      <p:sp>
        <p:nvSpPr>
          <p:cNvPr id="24" name="Retângulo 23"/>
          <p:cNvSpPr/>
          <p:nvPr/>
        </p:nvSpPr>
        <p:spPr>
          <a:xfrm>
            <a:off x="12755880" y="7650480"/>
            <a:ext cx="1874520" cy="579120"/>
          </a:xfrm>
          <a:prstGeom prst="rect">
            <a:avLst/>
          </a:prstGeom>
          <a:solidFill>
            <a:srgbClr val="07070C"/>
          </a:solidFill>
          <a:ln>
            <a:solidFill>
              <a:srgbClr val="0707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43082"/>
            <a:ext cx="639722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Resultados Esperados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005489"/>
            <a:ext cx="6407944" cy="2758559"/>
          </a:xfrm>
          <a:prstGeom prst="roundRect">
            <a:avLst>
              <a:gd name="adj" fmla="val 1233"/>
            </a:avLst>
          </a:prstGeom>
          <a:solidFill>
            <a:srgbClr val="26262B"/>
          </a:solidFill>
          <a:ln/>
        </p:spPr>
      </p:sp>
      <p:sp>
        <p:nvSpPr>
          <p:cNvPr id="4" name="Text 2"/>
          <p:cNvSpPr/>
          <p:nvPr/>
        </p:nvSpPr>
        <p:spPr>
          <a:xfrm>
            <a:off x="1020604" y="2232303"/>
            <a:ext cx="5954316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Sistema de Monitoramento em Tempo Real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020604" y="3077051"/>
            <a:ext cx="59543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Criação de um sistema funcional capaz de monitorar o nível da água em tempo real em pontos estratégicos das áreas urbanas vulneráveis, fornecendo dados precisos sobre a situação hidrológica.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7428548" y="2005489"/>
            <a:ext cx="6408063" cy="2758559"/>
          </a:xfrm>
          <a:prstGeom prst="roundRect">
            <a:avLst>
              <a:gd name="adj" fmla="val 1233"/>
            </a:avLst>
          </a:prstGeom>
          <a:solidFill>
            <a:srgbClr val="26262B"/>
          </a:solidFill>
          <a:ln/>
        </p:spPr>
      </p:sp>
      <p:sp>
        <p:nvSpPr>
          <p:cNvPr id="7" name="Text 5"/>
          <p:cNvSpPr/>
          <p:nvPr/>
        </p:nvSpPr>
        <p:spPr>
          <a:xfrm>
            <a:off x="7655362" y="2232303"/>
            <a:ext cx="526339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Comunicação Eficiente e Econômica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655362" y="2722721"/>
            <a:ext cx="5954435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Implementação de uma rede de comunicação eficiente e de baixo custo entre os sensores e a central de monitoramento, utilizando tecnologias LoRaWAN e Wi-Fi de acordo com as necessidades específicas de cada área.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793790" y="4990862"/>
            <a:ext cx="6407944" cy="2395657"/>
          </a:xfrm>
          <a:prstGeom prst="roundRect">
            <a:avLst>
              <a:gd name="adj" fmla="val 1420"/>
            </a:avLst>
          </a:prstGeom>
          <a:solidFill>
            <a:srgbClr val="26262B"/>
          </a:solidFill>
          <a:ln/>
        </p:spPr>
      </p:sp>
      <p:sp>
        <p:nvSpPr>
          <p:cNvPr id="10" name="Text 8"/>
          <p:cNvSpPr/>
          <p:nvPr/>
        </p:nvSpPr>
        <p:spPr>
          <a:xfrm>
            <a:off x="1020604" y="5217676"/>
            <a:ext cx="497205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Sistema de Alertas Automatizados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1020604" y="5708094"/>
            <a:ext cx="59543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Emissão automatizada de alertas para a população e autoridades competentes, reduzindo significativamente o tempo de resposta a situações de risco e permitindo evacuações preventivas quando necessário.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7428548" y="4990862"/>
            <a:ext cx="6408063" cy="2395657"/>
          </a:xfrm>
          <a:prstGeom prst="roundRect">
            <a:avLst>
              <a:gd name="adj" fmla="val 1420"/>
            </a:avLst>
          </a:prstGeom>
          <a:solidFill>
            <a:srgbClr val="26262B"/>
          </a:solidFill>
          <a:ln/>
        </p:spPr>
      </p:sp>
      <p:sp>
        <p:nvSpPr>
          <p:cNvPr id="13" name="Text 11"/>
          <p:cNvSpPr/>
          <p:nvPr/>
        </p:nvSpPr>
        <p:spPr>
          <a:xfrm>
            <a:off x="7655362" y="5217676"/>
            <a:ext cx="569856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Contribuição para Cidades Inteligentes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7655362" y="5708094"/>
            <a:ext cx="595443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Desenvolvimento de soluções tecnológicas aplicadas à gestão de desastres urbanos, contribuindo para o avanço do conceito de Cidades Inteligentes e para a melhoria da qualidade de vida dos cidadãos.</a:t>
            </a:r>
            <a:endParaRPr lang="en-US" sz="1750" dirty="0"/>
          </a:p>
        </p:txBody>
      </p:sp>
      <p:sp>
        <p:nvSpPr>
          <p:cNvPr id="15" name="Retângulo 14"/>
          <p:cNvSpPr/>
          <p:nvPr/>
        </p:nvSpPr>
        <p:spPr>
          <a:xfrm>
            <a:off x="12755880" y="7650480"/>
            <a:ext cx="1874520" cy="579120"/>
          </a:xfrm>
          <a:prstGeom prst="rect">
            <a:avLst/>
          </a:prstGeom>
          <a:solidFill>
            <a:srgbClr val="07070C"/>
          </a:solidFill>
          <a:ln>
            <a:solidFill>
              <a:srgbClr val="0707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04863"/>
            <a:ext cx="969192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Conclusão e Perspectivas Futuras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0806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Impacto Social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2661761"/>
            <a:ext cx="6244709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O sistema de alerta de enchentes baseado em IoT representa uma solução inovadora para minimizar os impactos causados por eventos hidrológicos extremos em áreas urbanas vulneráveis. A integração de sensores, microcontroladores e redes de comunicação proporciona monitoramento em tempo real e emissão de alertas automáticos.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5406152"/>
            <a:ext cx="6244709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Além de potencializar a capacidade de resposta e prevenção de desastres, a solução contribui para a construção de cidades mais resilientes, inteligentes e sustentáveis, alinhando-se às diretrizes de Cidades Inteligentes.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599521" y="2080617"/>
            <a:ext cx="380369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Aplicabilidade e Expansão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599521" y="2661761"/>
            <a:ext cx="6244709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 tecnologia pode ser adaptada e replicada em diversos contextos urbanos brasileiros, considerando as especificidades locais. O sistema contribui para a redução de danos materiais, preservação de vidas e melhoria da gestão pública frente aos desafios impostos pelas mudanças climáticas e urbanização desordenada.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99521" y="5043249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Como perspectivas futuras, o sistema pode ser expandido para incluir outros tipos de desastres naturais e integrar-se a plataformas mais amplas de gestão urbana inteligente.</a:t>
            </a:r>
            <a:endParaRPr lang="en-US" sz="1750" dirty="0"/>
          </a:p>
        </p:txBody>
      </p:sp>
      <p:sp>
        <p:nvSpPr>
          <p:cNvPr id="9" name="Retângulo 8"/>
          <p:cNvSpPr/>
          <p:nvPr/>
        </p:nvSpPr>
        <p:spPr>
          <a:xfrm>
            <a:off x="12755880" y="7650480"/>
            <a:ext cx="1874520" cy="579120"/>
          </a:xfrm>
          <a:prstGeom prst="rect">
            <a:avLst/>
          </a:prstGeom>
          <a:solidFill>
            <a:srgbClr val="07070C"/>
          </a:solidFill>
          <a:ln>
            <a:solidFill>
              <a:srgbClr val="0707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943</Words>
  <Application>Microsoft Office PowerPoint</Application>
  <PresentationFormat>Personalizar</PresentationFormat>
  <Paragraphs>95</Paragraphs>
  <Slides>10</Slides>
  <Notes>8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10</vt:i4>
      </vt:variant>
    </vt:vector>
  </HeadingPairs>
  <TitlesOfParts>
    <vt:vector size="15" baseType="lpstr">
      <vt:lpstr>Calibri</vt:lpstr>
      <vt:lpstr>Arial</vt:lpstr>
      <vt:lpstr>Sora Medium</vt:lpstr>
      <vt:lpstr>Noto Sans TC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Victor Gonçalves Volpi - 825117218</cp:lastModifiedBy>
  <cp:revision>4</cp:revision>
  <dcterms:created xsi:type="dcterms:W3CDTF">2025-06-10T23:52:31Z</dcterms:created>
  <dcterms:modified xsi:type="dcterms:W3CDTF">2025-06-12T22:16:25Z</dcterms:modified>
</cp:coreProperties>
</file>